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  <p:sldMasterId id="2147483660" r:id="rId2"/>
  </p:sldMasterIdLst>
  <p:notesMasterIdLst>
    <p:notesMasterId r:id="rId12"/>
  </p:notesMasterIdLst>
  <p:sldIdLst>
    <p:sldId id="256" r:id="rId3"/>
    <p:sldId id="267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56"/>
    <p:restoredTop sz="94767"/>
  </p:normalViewPr>
  <p:slideViewPr>
    <p:cSldViewPr snapToGrid="0" snapToObjects="1">
      <p:cViewPr>
        <p:scale>
          <a:sx n="70" d="100"/>
          <a:sy n="70" d="100"/>
        </p:scale>
        <p:origin x="168" y="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3488999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mes New Roman"/>
              <a:buNone/>
            </a:pPr>
            <a:fld id="{00000000-1234-1234-1234-123412341234}" type="slidenum">
              <a:rPr lang="en-US"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lang="en-US"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8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130958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7782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7346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673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6155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867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537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1183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915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1371600" y="32004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400" b="0" i="0" u="none" strike="noStrike" cap="non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09600" y="1828800"/>
            <a:ext cx="3886200" cy="388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2"/>
          </p:nvPr>
        </p:nvSpPr>
        <p:spPr>
          <a:xfrm>
            <a:off x="4648200" y="1828800"/>
            <a:ext cx="3886200" cy="388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609600" y="1828800"/>
            <a:ext cx="7924799" cy="388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2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Shape 39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 rot="5400000">
            <a:off x="5067300" y="2247900"/>
            <a:ext cx="4953000" cy="198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 rot="5400000">
            <a:off x="1028699" y="342900"/>
            <a:ext cx="4953000" cy="579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 rot="5400000">
            <a:off x="2628900" y="-190499"/>
            <a:ext cx="3886200" cy="792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spcBef>
                <a:spcPts val="40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180"/>
              </a:spcBef>
              <a:spcAft>
                <a:spcPts val="0"/>
              </a:spcAft>
              <a:buClr>
                <a:srgbClr val="2675B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Shape 74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theme" Target="../theme/theme2.xml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9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/>
        </p:nvSpPr>
        <p:spPr>
          <a:xfrm>
            <a:off x="0" y="-76200"/>
            <a:ext cx="9144000" cy="57912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333333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Shape 11"/>
          <p:cNvSpPr txBox="1"/>
          <p:nvPr/>
        </p:nvSpPr>
        <p:spPr>
          <a:xfrm>
            <a:off x="0" y="5638800"/>
            <a:ext cx="9144000" cy="12191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" name="Shape 12"/>
          <p:cNvCxnSpPr/>
          <p:nvPr/>
        </p:nvCxnSpPr>
        <p:spPr>
          <a:xfrm>
            <a:off x="0" y="56388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4D4D4D"/>
            </a:solidFill>
            <a:prstDash val="solid"/>
            <a:miter/>
            <a:headEnd type="none" w="med" len="med"/>
            <a:tailEnd type="none" w="med" len="med"/>
          </a:ln>
        </p:spPr>
      </p:cxnSp>
      <p:pic>
        <p:nvPicPr>
          <p:cNvPr id="13" name="Shape 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38600" y="6019800"/>
            <a:ext cx="968374" cy="434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609600" y="1828800"/>
            <a:ext cx="7924799" cy="388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/>
        </p:nvSpPr>
        <p:spPr>
          <a:xfrm>
            <a:off x="0" y="-42861"/>
            <a:ext cx="9144000" cy="347662"/>
          </a:xfrm>
          <a:prstGeom prst="rect">
            <a:avLst/>
          </a:prstGeom>
          <a:gradFill>
            <a:gsLst>
              <a:gs pos="0">
                <a:srgbClr val="33333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09600" y="1828800"/>
            <a:ext cx="7924799" cy="388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7145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609600" y="0"/>
            <a:ext cx="51053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Shape 25"/>
          <p:cNvSpPr txBox="1"/>
          <p:nvPr/>
        </p:nvSpPr>
        <p:spPr>
          <a:xfrm>
            <a:off x="609600" y="1524000"/>
            <a:ext cx="7924799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200" b="1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Boston University</a:t>
            </a:r>
            <a:r>
              <a:rPr lang="en-US" sz="1200" b="0" i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Slideshow Title Goes Here</a:t>
            </a:r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pic>
        <p:nvPicPr>
          <p:cNvPr id="27" name="Shape 27" descr="ece_sub_sig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09600" y="6096000"/>
            <a:ext cx="5364161" cy="36512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byvessalius/nasaopendataProject" TargetMode="External"/><Relationship Id="rId4" Type="http://schemas.openxmlformats.org/officeDocument/2006/relationships/hyperlink" Target="https://trello.com/b/0PP00J8r/ec601-nasa-project" TargetMode="External"/><Relationship Id="rId5" Type="http://schemas.openxmlformats.org/officeDocument/2006/relationships/hyperlink" Target="mailto:zhangxr@bu.edu" TargetMode="External"/><Relationship Id="rId6" Type="http://schemas.openxmlformats.org/officeDocument/2006/relationships/hyperlink" Target="mailto:tobychen@bu.edu" TargetMode="External"/><Relationship Id="rId7" Type="http://schemas.openxmlformats.org/officeDocument/2006/relationships/hyperlink" Target="mailto:hemingh@bu.edu" TargetMode="External"/><Relationship Id="rId8" Type="http://schemas.openxmlformats.org/officeDocument/2006/relationships/hyperlink" Target="mailto:siyuew@bu.edu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endParaRPr lang="en-US"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Shape 97"/>
          <p:cNvSpPr txBox="1">
            <a:spLocks noGrp="1"/>
          </p:cNvSpPr>
          <p:nvPr>
            <p:ph type="subTitle" idx="1"/>
          </p:nvPr>
        </p:nvSpPr>
        <p:spPr>
          <a:xfrm>
            <a:off x="156259" y="3420319"/>
            <a:ext cx="8831482" cy="1752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25000"/>
              <a:buFont typeface="Noto Sans Symbols"/>
              <a:buNone/>
            </a:pPr>
            <a:r>
              <a:rPr lang="en-US" dirty="0" smtClean="0"/>
              <a:t>11/02/2016</a:t>
            </a:r>
            <a:endParaRPr lang="en-US" sz="2400" b="0" i="0" u="none" strike="noStrike" cap="none" dirty="0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SzPct val="25000"/>
            </a:pPr>
            <a:r>
              <a:rPr lang="en-US" dirty="0" smtClean="0"/>
              <a:t>Github: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://github.com/tobyvessalius/nasaopendataProject</a:t>
            </a:r>
            <a:endParaRPr lang="en-US" dirty="0"/>
          </a:p>
          <a:p>
            <a:pPr lvl="0">
              <a:buSzPct val="25000"/>
            </a:pPr>
            <a:r>
              <a:rPr lang="en-US" dirty="0"/>
              <a:t>Trello: </a:t>
            </a:r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trello.com</a:t>
            </a:r>
            <a:r>
              <a:rPr lang="en-US" dirty="0">
                <a:hlinkClick r:id="rId4"/>
              </a:rPr>
              <a:t>/b/0PP00J8r/ec601-nasa-project</a:t>
            </a:r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333065" y="5903893"/>
            <a:ext cx="28786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Xinran Zhang </a:t>
            </a:r>
            <a:r>
              <a:rPr kumimoji="1" lang="en-US" altLang="zh-CN" dirty="0">
                <a:solidFill>
                  <a:schemeClr val="bg1"/>
                </a:solidFill>
                <a:hlinkClick r:id="rId5"/>
              </a:rPr>
              <a:t>zhangxr@bu.edu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err="1" smtClean="0">
                <a:solidFill>
                  <a:schemeClr val="bg1"/>
                </a:solidFill>
              </a:rPr>
              <a:t>Jiahao</a:t>
            </a:r>
            <a:r>
              <a:rPr kumimoji="1" lang="en-US" altLang="zh-CN" dirty="0" smtClean="0">
                <a:solidFill>
                  <a:schemeClr val="bg1"/>
                </a:solidFill>
              </a:rPr>
              <a:t> Chen </a:t>
            </a:r>
            <a:r>
              <a:rPr kumimoji="1" lang="en-US" altLang="zh-CN" dirty="0" smtClean="0">
                <a:solidFill>
                  <a:schemeClr val="bg1"/>
                </a:solidFill>
                <a:hlinkClick r:id="rId6"/>
              </a:rPr>
              <a:t>tobychen@bu.edu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Heming Huang </a:t>
            </a:r>
            <a:r>
              <a:rPr kumimoji="1" lang="en-US" altLang="zh-CN" dirty="0" smtClean="0">
                <a:solidFill>
                  <a:schemeClr val="bg1"/>
                </a:solidFill>
                <a:hlinkClick r:id="rId7"/>
              </a:rPr>
              <a:t>hemingh@bu.edu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Siyue</a:t>
            </a:r>
            <a:r>
              <a:rPr kumimoji="1" lang="en-US" altLang="zh-CN" dirty="0">
                <a:solidFill>
                  <a:schemeClr val="bg1"/>
                </a:solidFill>
              </a:rPr>
              <a:t> Wang </a:t>
            </a:r>
            <a:r>
              <a:rPr kumimoji="1" lang="en-US" altLang="zh-CN" dirty="0">
                <a:solidFill>
                  <a:schemeClr val="bg1"/>
                </a:solidFill>
                <a:hlinkClick r:id="rId8"/>
              </a:rPr>
              <a:t>siyuew@bu.edu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New use 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cases</a:t>
            </a:r>
          </a:p>
        </p:txBody>
      </p:sp>
      <p:sp>
        <p:nvSpPr>
          <p:cNvPr id="112" name="Shape 112"/>
          <p:cNvSpPr txBox="1"/>
          <p:nvPr/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Shape 113"/>
          <p:cNvSpPr txBox="1"/>
          <p:nvPr/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lang="en-US"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239209" y="1905000"/>
            <a:ext cx="2249347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smtClean="0">
                <a:solidFill>
                  <a:schemeClr val="tx1"/>
                </a:solidFill>
              </a:rPr>
              <a:t>Government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5" name="直线箭头连接符 4"/>
          <p:cNvCxnSpPr>
            <a:stCxn id="7" idx="3"/>
          </p:cNvCxnSpPr>
          <p:nvPr/>
        </p:nvCxnSpPr>
        <p:spPr>
          <a:xfrm flipV="1">
            <a:off x="2488556" y="2222339"/>
            <a:ext cx="4282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2916820" y="1764896"/>
            <a:ext cx="2249347" cy="902344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smtClean="0">
                <a:solidFill>
                  <a:schemeClr val="tx1"/>
                </a:solidFill>
              </a:rPr>
              <a:t>Our Web Application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11" name="直线箭头连接符 10"/>
          <p:cNvCxnSpPr/>
          <p:nvPr/>
        </p:nvCxnSpPr>
        <p:spPr>
          <a:xfrm flipV="1">
            <a:off x="5166167" y="2216068"/>
            <a:ext cx="4282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5594431" y="1441564"/>
            <a:ext cx="3456972" cy="1549007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Plan the distribution of Solar Power Plants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239209" y="3889310"/>
            <a:ext cx="2249347" cy="1110655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smtClean="0">
                <a:solidFill>
                  <a:schemeClr val="tx1"/>
                </a:solidFill>
              </a:rPr>
              <a:t>Solar Companies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15" name="直线箭头连接符 14"/>
          <p:cNvCxnSpPr/>
          <p:nvPr/>
        </p:nvCxnSpPr>
        <p:spPr>
          <a:xfrm flipV="1">
            <a:off x="2488556" y="4450910"/>
            <a:ext cx="4282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圆角矩形 15"/>
          <p:cNvSpPr/>
          <p:nvPr/>
        </p:nvSpPr>
        <p:spPr>
          <a:xfrm>
            <a:off x="2916820" y="3993467"/>
            <a:ext cx="2249347" cy="902344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smtClean="0">
                <a:solidFill>
                  <a:schemeClr val="tx1"/>
                </a:solidFill>
              </a:rPr>
              <a:t>Our Web Application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17" name="直线箭头连接符 16"/>
          <p:cNvCxnSpPr/>
          <p:nvPr/>
        </p:nvCxnSpPr>
        <p:spPr>
          <a:xfrm flipV="1">
            <a:off x="5166167" y="4444639"/>
            <a:ext cx="4282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5594431" y="3670135"/>
            <a:ext cx="3456972" cy="1549007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Decide where to build Solar Power Plants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55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Trello Sprint 2 Diagram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Shape 104"/>
          <p:cNvSpPr txBox="1"/>
          <p:nvPr/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lang="en-US"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99" y="1447799"/>
            <a:ext cx="8534399" cy="43504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dirty="0"/>
              <a:t>System Diagram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Shape 111"/>
          <p:cNvSpPr txBox="1"/>
          <p:nvPr/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lang="en-US"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3113588" y="1771894"/>
            <a:ext cx="2916821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Open Data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8" name="直线箭头连接符 7"/>
          <p:cNvCxnSpPr>
            <a:stCxn id="4" idx="2"/>
          </p:cNvCxnSpPr>
          <p:nvPr/>
        </p:nvCxnSpPr>
        <p:spPr>
          <a:xfrm>
            <a:off x="4571999" y="2419113"/>
            <a:ext cx="1" cy="451412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3115513" y="2873419"/>
            <a:ext cx="2916821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Database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13" name="直线箭头连接符 12"/>
          <p:cNvCxnSpPr/>
          <p:nvPr/>
        </p:nvCxnSpPr>
        <p:spPr>
          <a:xfrm>
            <a:off x="4573924" y="3520638"/>
            <a:ext cx="1" cy="451412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>
            <a:off x="3113588" y="3972050"/>
            <a:ext cx="2916821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Data Analyses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15" name="直线箭头连接符 14"/>
          <p:cNvCxnSpPr/>
          <p:nvPr/>
        </p:nvCxnSpPr>
        <p:spPr>
          <a:xfrm>
            <a:off x="4571999" y="4619269"/>
            <a:ext cx="1" cy="451412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圆角矩形 15"/>
          <p:cNvSpPr/>
          <p:nvPr/>
        </p:nvSpPr>
        <p:spPr>
          <a:xfrm>
            <a:off x="3113588" y="5067304"/>
            <a:ext cx="2916821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Web Application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6969407" y="1771893"/>
            <a:ext cx="1682186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smtClean="0">
                <a:solidFill>
                  <a:schemeClr val="tx1"/>
                </a:solidFill>
              </a:rPr>
              <a:t>NASA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609600" y="1771893"/>
            <a:ext cx="1682186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NREL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11" name="直线箭头连接符 10"/>
          <p:cNvCxnSpPr>
            <a:stCxn id="20" idx="3"/>
            <a:endCxn id="4" idx="1"/>
          </p:cNvCxnSpPr>
          <p:nvPr/>
        </p:nvCxnSpPr>
        <p:spPr>
          <a:xfrm>
            <a:off x="2291786" y="2095503"/>
            <a:ext cx="821802" cy="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/>
          <p:cNvCxnSpPr>
            <a:stCxn id="19" idx="1"/>
            <a:endCxn id="4" idx="3"/>
          </p:cNvCxnSpPr>
          <p:nvPr/>
        </p:nvCxnSpPr>
        <p:spPr>
          <a:xfrm flipH="1">
            <a:off x="6030409" y="2095503"/>
            <a:ext cx="938998" cy="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圆角矩形 27"/>
          <p:cNvSpPr/>
          <p:nvPr/>
        </p:nvSpPr>
        <p:spPr>
          <a:xfrm>
            <a:off x="6969407" y="2866589"/>
            <a:ext cx="1682186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MySQL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29" name="直线箭头连接符 28"/>
          <p:cNvCxnSpPr/>
          <p:nvPr/>
        </p:nvCxnSpPr>
        <p:spPr>
          <a:xfrm flipH="1">
            <a:off x="6030409" y="3190199"/>
            <a:ext cx="938998" cy="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圆角矩形 29"/>
          <p:cNvSpPr/>
          <p:nvPr/>
        </p:nvSpPr>
        <p:spPr>
          <a:xfrm>
            <a:off x="6969407" y="3974943"/>
            <a:ext cx="1781054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smtClean="0">
                <a:solidFill>
                  <a:schemeClr val="tx1"/>
                </a:solidFill>
              </a:rPr>
              <a:t>Algorithm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31" name="直线箭头连接符 30"/>
          <p:cNvCxnSpPr/>
          <p:nvPr/>
        </p:nvCxnSpPr>
        <p:spPr>
          <a:xfrm flipH="1">
            <a:off x="6030409" y="4298553"/>
            <a:ext cx="938998" cy="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圆角矩形 31"/>
          <p:cNvSpPr/>
          <p:nvPr/>
        </p:nvSpPr>
        <p:spPr>
          <a:xfrm>
            <a:off x="6969406" y="5066745"/>
            <a:ext cx="1977823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JavaScript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609600" y="5066745"/>
            <a:ext cx="1682186" cy="647219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</a:rPr>
              <a:t>HTML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34" name="直线箭头连接符 33"/>
          <p:cNvCxnSpPr>
            <a:endCxn id="34" idx="1"/>
          </p:cNvCxnSpPr>
          <p:nvPr/>
        </p:nvCxnSpPr>
        <p:spPr>
          <a:xfrm>
            <a:off x="2291786" y="5390355"/>
            <a:ext cx="821802" cy="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>
            <a:endCxn id="34" idx="3"/>
          </p:cNvCxnSpPr>
          <p:nvPr/>
        </p:nvCxnSpPr>
        <p:spPr>
          <a:xfrm flipH="1">
            <a:off x="6030409" y="5390355"/>
            <a:ext cx="938998" cy="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dirty="0"/>
              <a:t>Accomplishments</a:t>
            </a:r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09600" y="1828800"/>
            <a:ext cx="7924799" cy="388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</a:pPr>
            <a:r>
              <a:rPr lang="en-US" dirty="0"/>
              <a:t>What have you implemented.  Best is to </a:t>
            </a:r>
            <a:r>
              <a:rPr lang="en-US" dirty="0" err="1"/>
              <a:t>demonstarte</a:t>
            </a:r>
            <a:endParaRPr lang="en-US" dirty="0"/>
          </a:p>
        </p:txBody>
      </p:sp>
      <p:sp>
        <p:nvSpPr>
          <p:cNvPr id="118" name="Shape 118"/>
          <p:cNvSpPr txBox="1"/>
          <p:nvPr/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Shape 119"/>
          <p:cNvSpPr txBox="1"/>
          <p:nvPr/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lang="en-US"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Challenges 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09600" y="1828800"/>
            <a:ext cx="7924799" cy="388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75B4"/>
              </a:buClr>
              <a:buSzPct val="100000"/>
              <a:buFont typeface="Noto Sans Symbols"/>
              <a:buChar char="▪"/>
            </a:pPr>
            <a:r>
              <a:rPr lang="en-US"/>
              <a:t>What are problems you are facing now?</a:t>
            </a:r>
          </a:p>
        </p:txBody>
      </p:sp>
      <p:sp>
        <p:nvSpPr>
          <p:cNvPr id="126" name="Shape 126"/>
          <p:cNvSpPr txBox="1"/>
          <p:nvPr/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Shape 127"/>
          <p:cNvSpPr txBox="1"/>
          <p:nvPr/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lang="en-US"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96710" y="2544055"/>
            <a:ext cx="81505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en-US" altLang="zh-CN" sz="2400" dirty="0" smtClean="0"/>
              <a:t>We have plenty of data from different sources. And they are in different formats. We need to unify them and send them to our database using MySQL.</a:t>
            </a:r>
          </a:p>
          <a:p>
            <a:pPr marL="342900" indent="-342900">
              <a:buAutoNum type="arabicParenR"/>
            </a:pPr>
            <a:r>
              <a:rPr kumimoji="1" lang="en-US" altLang="zh-CN" sz="2400" dirty="0" smtClean="0"/>
              <a:t>/* We need to know what kind of analyses algorithm is best to define if a place is good for building solar power plants. */</a:t>
            </a:r>
          </a:p>
          <a:p>
            <a:pPr marL="342900" indent="-342900">
              <a:buAutoNum type="arabicParenR"/>
            </a:pPr>
            <a:r>
              <a:rPr kumimoji="1" lang="en-US" altLang="zh-CN" sz="2400" dirty="0" smtClean="0"/>
              <a:t>Our website engineer need to use a paid software to build our website, which is not available for us currently.</a:t>
            </a:r>
          </a:p>
          <a:p>
            <a:pPr marL="342900" indent="-342900">
              <a:buAutoNum type="arabicParenR"/>
            </a:pPr>
            <a:endParaRPr kumimoji="1" lang="en-US" altLang="zh-CN" sz="2400" dirty="0" smtClean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799" cy="685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dirty="0"/>
              <a:t>DEMO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Shape 134"/>
          <p:cNvSpPr txBox="1"/>
          <p:nvPr/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lang="en-US"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/>
              <a:t>Next Sprint Plan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Shape 141"/>
          <p:cNvSpPr txBox="1"/>
          <p:nvPr/>
        </p:nvSpPr>
        <p:spPr>
          <a:xfrm>
            <a:off x="6629400" y="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lang="en-US"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7086600" y="5903912"/>
            <a:ext cx="1447800" cy="685799"/>
          </a:xfrm>
          <a:prstGeom prst="rect">
            <a:avLst/>
          </a:prstGeom>
          <a:noFill/>
          <a:ln>
            <a:noFill/>
          </a:ln>
        </p:spPr>
        <p:txBody>
          <a:bodyPr lIns="91425" tIns="0" rIns="91425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Arial"/>
              <a:buNone/>
            </a:pPr>
            <a:fld id="{00000000-1234-1234-1234-123412341234}" type="slidenum">
              <a:rPr lang="en-US" sz="4400" b="1" i="0" u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lang="en-US" sz="4400" b="1" i="0" u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Shape 148"/>
          <p:cNvSpPr txBox="1"/>
          <p:nvPr/>
        </p:nvSpPr>
        <p:spPr>
          <a:xfrm>
            <a:off x="6629400" y="0"/>
            <a:ext cx="1904999" cy="30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lang="en-US" sz="1200" b="0" i="0" u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189</Words>
  <Application>Microsoft Macintosh PowerPoint</Application>
  <PresentationFormat>全屏显示(4:3)</PresentationFormat>
  <Paragraphs>54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Noto Sans Symbols</vt:lpstr>
      <vt:lpstr>Times New Roman</vt:lpstr>
      <vt:lpstr>宋体</vt:lpstr>
      <vt:lpstr>Arial</vt:lpstr>
      <vt:lpstr>1_Blank Presentation</vt:lpstr>
      <vt:lpstr>Blank Presentation</vt:lpstr>
      <vt:lpstr>NAME</vt:lpstr>
      <vt:lpstr>New use cases</vt:lpstr>
      <vt:lpstr>Trello Sprint 2 Diagram</vt:lpstr>
      <vt:lpstr>System Diagram</vt:lpstr>
      <vt:lpstr>Accomplishments</vt:lpstr>
      <vt:lpstr>Challenges </vt:lpstr>
      <vt:lpstr>DEMO</vt:lpstr>
      <vt:lpstr>Next Sprint Plan</vt:lpstr>
      <vt:lpstr>THANK YOU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</dc:title>
  <cp:lastModifiedBy>陈嘉豪</cp:lastModifiedBy>
  <cp:revision>19</cp:revision>
  <dcterms:modified xsi:type="dcterms:W3CDTF">2016-10-30T18:52:13Z</dcterms:modified>
</cp:coreProperties>
</file>